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0" r:id="rId2"/>
    <p:sldId id="271" r:id="rId3"/>
    <p:sldId id="269" r:id="rId4"/>
    <p:sldId id="256" r:id="rId5"/>
    <p:sldId id="257" r:id="rId6"/>
    <p:sldId id="258" r:id="rId7"/>
    <p:sldId id="264" r:id="rId8"/>
    <p:sldId id="259" r:id="rId9"/>
    <p:sldId id="267" r:id="rId10"/>
    <p:sldId id="268" r:id="rId11"/>
    <p:sldId id="266" r:id="rId12"/>
    <p:sldId id="261" r:id="rId13"/>
    <p:sldId id="260" r:id="rId14"/>
    <p:sldId id="263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C97"/>
    <a:srgbClr val="644B3A"/>
    <a:srgbClr val="554439"/>
    <a:srgbClr val="514A3C"/>
    <a:srgbClr val="01534C"/>
    <a:srgbClr val="26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784" autoAdjust="0"/>
  </p:normalViewPr>
  <p:slideViewPr>
    <p:cSldViewPr snapToGrid="0">
      <p:cViewPr varScale="1">
        <p:scale>
          <a:sx n="68" d="100"/>
          <a:sy n="68" d="100"/>
        </p:scale>
        <p:origin x="12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1FC6F-29EC-4B12-80F0-18A0D5CB3332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D14B3-AF12-42A4-9991-E8D927875E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93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Création de la vie par Douze dieux dragon. Chaque dieux à créer sa classe humaine avec des pouvoirs et des particularités différentes</a:t>
            </a:r>
          </a:p>
          <a:p>
            <a:pPr algn="l"/>
            <a:r>
              <a:rPr lang="fr-FR" dirty="0"/>
              <a:t>Il y a eu une guerres entres humains et les dieux.</a:t>
            </a:r>
          </a:p>
          <a:p>
            <a:pPr algn="l"/>
            <a:r>
              <a:rPr lang="fr-FR" dirty="0"/>
              <a:t>Les humains ont gagnés et ont enfermés le pouvoir des dieux dans les œufs des dragons qu’on appelle les </a:t>
            </a:r>
            <a:r>
              <a:rPr lang="fr-FR" dirty="0" err="1"/>
              <a:t>dofus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7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 les humains vivent ensembles sur la même planète. </a:t>
            </a:r>
          </a:p>
          <a:p>
            <a:r>
              <a:rPr lang="fr-FR" dirty="0"/>
              <a:t>Il y a le continent </a:t>
            </a:r>
            <a:r>
              <a:rPr lang="fr-FR" dirty="0" err="1"/>
              <a:t>Amakna</a:t>
            </a:r>
            <a:r>
              <a:rPr lang="fr-FR" dirty="0"/>
              <a:t> et différents archipels et îles.</a:t>
            </a:r>
          </a:p>
          <a:p>
            <a:r>
              <a:rPr lang="fr-FR" dirty="0"/>
              <a:t>Le continent est divisé entre plusieurs Royaume eux même dirigé différemment.</a:t>
            </a:r>
          </a:p>
          <a:p>
            <a:r>
              <a:rPr lang="fr-FR" dirty="0"/>
              <a:t>Certains Royaumes sont en guerre comme </a:t>
            </a:r>
            <a:r>
              <a:rPr lang="fr-FR" dirty="0" err="1"/>
              <a:t>Brakma</a:t>
            </a:r>
            <a:r>
              <a:rPr lang="fr-FR" dirty="0"/>
              <a:t> et </a:t>
            </a:r>
            <a:r>
              <a:rPr lang="fr-FR" dirty="0" err="1"/>
              <a:t>Bonta</a:t>
            </a:r>
            <a:r>
              <a:rPr lang="fr-FR" dirty="0"/>
              <a:t> (qui sont aussi les deux plus grandes villes du continent).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85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Ecologie comparable à celle de la terre :</a:t>
            </a:r>
          </a:p>
          <a:p>
            <a:r>
              <a:rPr lang="fr-FR" dirty="0"/>
              <a:t>Montagnes</a:t>
            </a:r>
          </a:p>
          <a:p>
            <a:r>
              <a:rPr lang="fr-FR" dirty="0"/>
              <a:t>Lac</a:t>
            </a:r>
          </a:p>
          <a:p>
            <a:r>
              <a:rPr lang="fr-FR" dirty="0"/>
              <a:t>Forêt</a:t>
            </a:r>
          </a:p>
          <a:p>
            <a:r>
              <a:rPr lang="fr-FR" dirty="0"/>
              <a:t>Plaine</a:t>
            </a:r>
          </a:p>
          <a:p>
            <a:r>
              <a:rPr lang="fr-FR" dirty="0"/>
              <a:t>Champs</a:t>
            </a:r>
          </a:p>
          <a:p>
            <a:r>
              <a:rPr lang="fr-FR" dirty="0"/>
              <a:t>Végétaux : inspiré de l’hémisphère nord de la Terre avec quelques zones tropicales en plus. Il existe quelques plantes monstrueuses pouvant être dangereuses</a:t>
            </a:r>
          </a:p>
          <a:p>
            <a:endParaRPr lang="fr-FR" dirty="0"/>
          </a:p>
          <a:p>
            <a:r>
              <a:rPr lang="fr-FR" dirty="0"/>
              <a:t>Pour ce déplacer d’un endroit à l’autre, il y a des </a:t>
            </a:r>
            <a:r>
              <a:rPr lang="fr-FR" dirty="0" err="1"/>
              <a:t>Zaaps</a:t>
            </a:r>
            <a:r>
              <a:rPr lang="fr-FR" dirty="0"/>
              <a:t> un peu partout. Sorte de téléporteur qui peuvent transporter en un instant à l’autre bout du continent moyennant finance. A cause des guerres, certaines </a:t>
            </a:r>
            <a:r>
              <a:rPr lang="fr-FR" dirty="0" err="1"/>
              <a:t>Zaap</a:t>
            </a:r>
            <a:r>
              <a:rPr lang="fr-FR" dirty="0"/>
              <a:t> sont fermés. De plus ils ne relient pas les endroits très reculer.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25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Animaux :</a:t>
            </a:r>
          </a:p>
          <a:p>
            <a:pPr lvl="1"/>
            <a:r>
              <a:rPr lang="fr-FR" dirty="0"/>
              <a:t>On retrouve quelques animaux similaire à ceux de la terre</a:t>
            </a:r>
          </a:p>
          <a:p>
            <a:pPr lvl="1"/>
            <a:r>
              <a:rPr lang="fr-FR" dirty="0"/>
              <a:t>Mais en majorité, ils sont différentes et plus dangereux avec des formes originales, plus ou moins civilisés.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11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Système monétaire : le </a:t>
            </a:r>
            <a:r>
              <a:rPr lang="fr-FR" dirty="0" err="1"/>
              <a:t>kamas</a:t>
            </a:r>
            <a:r>
              <a:rPr lang="fr-FR" dirty="0"/>
              <a:t>, utilisé sur toute la planète mais le troc marche aussi particulièrement dans les endroits un peu reculé.</a:t>
            </a:r>
          </a:p>
          <a:p>
            <a:r>
              <a:rPr lang="fr-FR" dirty="0"/>
              <a:t>Les objets et consommables :</a:t>
            </a:r>
          </a:p>
          <a:p>
            <a:pPr lvl="1"/>
            <a:r>
              <a:rPr lang="fr-FR" dirty="0"/>
              <a:t>Les lieux de vente sont les hôtels de vente et les lieux de fabrication sont les ateliers. Dans les grandes villes, ils seront souvent différenciés mais sinon ils seront ensemble.</a:t>
            </a:r>
          </a:p>
          <a:p>
            <a:pPr lvl="1"/>
            <a:r>
              <a:rPr lang="fr-FR" dirty="0"/>
              <a:t>La </a:t>
            </a:r>
            <a:r>
              <a:rPr lang="fr-FR" dirty="0" err="1"/>
              <a:t>forgemagie</a:t>
            </a:r>
            <a:r>
              <a:rPr lang="fr-FR" dirty="0"/>
              <a:t> : Cela permet, grâce à des runes, de booster un équipement en lui rajoutant des statistiques. Attention, cela peut échouer et abimer l’objet.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61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</a:rPr>
              <a:t>Système d’échiquier</a:t>
            </a:r>
          </a:p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</a:rPr>
              <a:t>Tour par tour</a:t>
            </a:r>
          </a:p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</a:rPr>
              <a:t>Ordre en fonction de l’initiative (1d20 + bonus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</a:rPr>
              <a:t>d’ini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70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D14B3-AF12-42A4-9991-E8D927875EF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24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7FCE2-61AD-4EDE-A4DD-658CBBE29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DDC3AC-BC08-4177-809C-9F28C5498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FF221A-C674-4DC6-8592-EEA4294D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47C650-DED7-4DB8-BB70-C9D5500E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1F58E2-A155-4191-AAB4-75C90EB3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05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32CD8-94A0-4197-8789-86367D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746967-5D93-4E19-BA0F-8C4F9FB08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70A3E9-CC7C-41CF-B6F8-FAAAD70F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3C4C48-2B15-460F-90E0-4563725C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E859F-4AE9-4AAD-8EE3-0E5F067B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8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9F20E1-9C88-47D4-8234-6EC779F8C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060E4F-4E29-4B49-BBA6-BDF97CBF5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8F61C2-1E8B-4D0D-B753-0C0429E7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B0C0B-2A07-4998-910C-0CE4F934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7AC14-8F63-4F52-ABF1-076C230A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8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424B1-BEAD-44F6-81BD-94A0CF81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99F62-88BB-4A9E-A5EB-1E050A8CC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24B0BD-B93F-4D2D-B5D7-01485C48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3A0198-6183-4395-983E-6A232F2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DEC502-0426-4B56-94AB-D5A2A473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65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9FEA6-4EEE-4E51-A592-F5BB7550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819E5B-9427-4F09-85A3-1F73B780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2E4EA8-9619-40EF-829E-E711210E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B2342-D04D-49F5-9A89-B19AC183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FD7EAF-9937-4001-8584-D53E8603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92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FAF71-BF70-4FB0-8C3B-3B19BA81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D13F9-3F68-41B2-8AF9-8E38C1AA5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62B59-40DC-4EF4-A308-7262D398A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5A6168-4DF8-46A7-844D-1D826A44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3DE8DB-7517-45B6-8CB9-2A8C1BBC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181B19-0DED-4799-9634-44553FB5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65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BBB01-F853-4F81-97C9-1DD74797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97A837-9437-4713-B160-D248599CA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713502-F93A-47BF-89A7-760D1D853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6518FF-71E5-4C1C-AD24-C8DF4E94D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4FDED1-DACC-42AB-9412-83672DC65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95FE18-CA8E-4F62-94D1-620C0DB8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F30610-1253-43B4-A8B6-D891825E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6ED3C7-1E1F-4A3A-8953-3D00BE1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A196E-23A3-4650-91B7-6C8D2AEE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5C35B5-B836-4D34-AC2A-B0E699D9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83F274-8ACD-4E17-A2C7-B0931167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2E2154-AC4A-45D8-861A-77FDE2F5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8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1F8C90-8466-411B-9886-3C5164EB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3F6FBC-A5CB-43BD-A912-5D416E6A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0AF6F7-A21D-4216-A90B-B6795B37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7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0B94D-1EE5-4029-AC3E-84917F39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088B5A-735A-414A-87E3-7E64D2CC6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F12D14-0001-459F-A2A1-D749B7911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12A0DC-A790-4D84-8691-A17A5EC6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44F2F5-A248-4BD9-8902-2749E5EF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9640BB-6D07-4FE8-B2D9-08084C6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95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399E0-92BF-46BD-8924-01747AA1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E23EC4-8445-43C5-A7FA-4A32F6FBF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0B7CFE-09FD-416E-A139-91A1155DF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8A27CF-A144-40E2-B6F6-5E33CDC7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3810CF-1777-4BA9-97EE-79305BAB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658773-0D0E-4612-AB9E-751C98BA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0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7729B7-18AF-4D53-861B-ED655818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F0884C-31D1-4DB8-9797-46D9840B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84BD8E-C87E-4B5D-982A-C8CF8CCAA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E5A3-623F-4093-B46C-926AD4BF3CAF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D3C515-2C13-4200-9A15-2B9925508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FDB44D-23FC-4A0D-8E41-37D2AB421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3413-7AF2-4367-8293-89209C34FD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86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6F1DFF2-3607-E758-2582-7BA37F4C2492}"/>
              </a:ext>
            </a:extLst>
          </p:cNvPr>
          <p:cNvSpPr txBox="1">
            <a:spLocks/>
          </p:cNvSpPr>
          <p:nvPr/>
        </p:nvSpPr>
        <p:spPr>
          <a:xfrm>
            <a:off x="208344" y="234675"/>
            <a:ext cx="117753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dirty="0">
                <a:solidFill>
                  <a:srgbClr val="01534C"/>
                </a:solidFill>
              </a:rPr>
              <a:t>Règles de bienveillance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0A4B98-B00B-2B59-8701-0E185A04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8" y="5711715"/>
            <a:ext cx="1467268" cy="8199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A78BA9-C8C0-1B2C-3DA0-34F63B38B3F8}"/>
              </a:ext>
            </a:extLst>
          </p:cNvPr>
          <p:cNvSpPr txBox="1"/>
          <p:nvPr/>
        </p:nvSpPr>
        <p:spPr>
          <a:xfrm>
            <a:off x="1154429" y="1635742"/>
            <a:ext cx="93074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Tout le monde a le droit de </a:t>
            </a:r>
            <a:r>
              <a:rPr lang="fr-FR" sz="3600" b="1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s’exprimer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Respecter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les </a:t>
            </a:r>
            <a:r>
              <a:rPr lang="fr-FR" sz="3600" dirty="0" err="1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joueurs·euses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et </a:t>
            </a:r>
            <a:r>
              <a:rPr lang="fr-FR" sz="3600" dirty="0" err="1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le·la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MJ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Ecouter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les </a:t>
            </a:r>
            <a:r>
              <a:rPr lang="fr-FR" sz="3600" dirty="0" err="1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joueurs·euses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et </a:t>
            </a:r>
            <a:r>
              <a:rPr lang="fr-FR" sz="3600" dirty="0" err="1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le·la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MJ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 pas </a:t>
            </a:r>
            <a:r>
              <a:rPr lang="fr-FR" sz="3600" b="1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couper la parole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 on se sent exclu, on n’hésite pas à le dire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EF010-F7F7-E12B-A4D0-DD0C92D8303A}"/>
              </a:ext>
            </a:extLst>
          </p:cNvPr>
          <p:cNvSpPr/>
          <p:nvPr/>
        </p:nvSpPr>
        <p:spPr>
          <a:xfrm>
            <a:off x="208344" y="159171"/>
            <a:ext cx="11783028" cy="6539658"/>
          </a:xfrm>
          <a:prstGeom prst="rect">
            <a:avLst/>
          </a:prstGeom>
          <a:noFill/>
          <a:ln w="57150">
            <a:solidFill>
              <a:srgbClr val="2A7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52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950E171C-23A1-9166-A78A-CC6E4817FB87}"/>
              </a:ext>
            </a:extLst>
          </p:cNvPr>
          <p:cNvGrpSpPr/>
          <p:nvPr/>
        </p:nvGrpSpPr>
        <p:grpSpPr>
          <a:xfrm>
            <a:off x="303283" y="973099"/>
            <a:ext cx="4724274" cy="2163737"/>
            <a:chOff x="303283" y="973099"/>
            <a:chExt cx="4724274" cy="2163737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00676B7-2862-47AE-BB36-FA16AFFFF2D7}"/>
                </a:ext>
              </a:extLst>
            </p:cNvPr>
            <p:cNvSpPr/>
            <p:nvPr/>
          </p:nvSpPr>
          <p:spPr>
            <a:xfrm>
              <a:off x="4238379" y="2120092"/>
              <a:ext cx="617838" cy="6178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3A50A736-BC54-D7F7-88C3-2D05EBC00DBD}"/>
                </a:ext>
              </a:extLst>
            </p:cNvPr>
            <p:cNvSpPr/>
            <p:nvPr/>
          </p:nvSpPr>
          <p:spPr>
            <a:xfrm>
              <a:off x="4240687" y="973099"/>
              <a:ext cx="617838" cy="617838"/>
            </a:xfrm>
            <a:prstGeom prst="ellipse">
              <a:avLst/>
            </a:prstGeom>
            <a:solidFill>
              <a:srgbClr val="644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44B0997-274C-08BF-1EF2-2DB3A4C4325F}"/>
                </a:ext>
              </a:extLst>
            </p:cNvPr>
            <p:cNvSpPr/>
            <p:nvPr/>
          </p:nvSpPr>
          <p:spPr>
            <a:xfrm>
              <a:off x="1021863" y="2120092"/>
              <a:ext cx="617838" cy="6178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AFED494-3CC9-741C-F5C8-C3E5314F783C}"/>
                </a:ext>
              </a:extLst>
            </p:cNvPr>
            <p:cNvSpPr/>
            <p:nvPr/>
          </p:nvSpPr>
          <p:spPr>
            <a:xfrm>
              <a:off x="2707475" y="2120092"/>
              <a:ext cx="617838" cy="6178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C66B6EE-AF1F-EE9B-E3FF-F8D8231A4759}"/>
                </a:ext>
              </a:extLst>
            </p:cNvPr>
            <p:cNvSpPr/>
            <p:nvPr/>
          </p:nvSpPr>
          <p:spPr>
            <a:xfrm>
              <a:off x="1021863" y="973099"/>
              <a:ext cx="617838" cy="61783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19ED567-AA46-ACFF-2C02-EC1205726362}"/>
                </a:ext>
              </a:extLst>
            </p:cNvPr>
            <p:cNvSpPr/>
            <p:nvPr/>
          </p:nvSpPr>
          <p:spPr>
            <a:xfrm>
              <a:off x="2707475" y="973099"/>
              <a:ext cx="617838" cy="61783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24D2E6E-8EA7-51E8-E916-5B4A7CD72F6C}"/>
                </a:ext>
              </a:extLst>
            </p:cNvPr>
            <p:cNvSpPr txBox="1"/>
            <p:nvPr/>
          </p:nvSpPr>
          <p:spPr>
            <a:xfrm>
              <a:off x="854946" y="1575866"/>
              <a:ext cx="9516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4">
                      <a:lumMod val="75000"/>
                    </a:schemeClr>
                  </a:solidFill>
                </a:rPr>
                <a:t>Vitalité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1544814-8EB0-7FA3-A2E2-DB6FF71E9EC7}"/>
                </a:ext>
              </a:extLst>
            </p:cNvPr>
            <p:cNvSpPr txBox="1"/>
            <p:nvPr/>
          </p:nvSpPr>
          <p:spPr>
            <a:xfrm>
              <a:off x="2507857" y="1574280"/>
              <a:ext cx="10170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rgbClr val="7030A0"/>
                  </a:solidFill>
                </a:rPr>
                <a:t>Sagesse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B8245B7-6153-C495-A454-66EA8398AAA3}"/>
                </a:ext>
              </a:extLst>
            </p:cNvPr>
            <p:cNvSpPr txBox="1"/>
            <p:nvPr/>
          </p:nvSpPr>
          <p:spPr>
            <a:xfrm>
              <a:off x="4166616" y="1574280"/>
              <a:ext cx="761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rgbClr val="644B3A"/>
                  </a:solidFill>
                </a:rPr>
                <a:t>Force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D292DC3-DEF2-5974-86A2-DA1E86631829}"/>
                </a:ext>
              </a:extLst>
            </p:cNvPr>
            <p:cNvSpPr txBox="1"/>
            <p:nvPr/>
          </p:nvSpPr>
          <p:spPr>
            <a:xfrm>
              <a:off x="4067038" y="2736726"/>
              <a:ext cx="960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5">
                      <a:lumMod val="75000"/>
                    </a:schemeClr>
                  </a:solidFill>
                </a:rPr>
                <a:t>Chance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15FEF83-DB85-ECCA-D970-BB863AAE432D}"/>
                </a:ext>
              </a:extLst>
            </p:cNvPr>
            <p:cNvSpPr txBox="1"/>
            <p:nvPr/>
          </p:nvSpPr>
          <p:spPr>
            <a:xfrm>
              <a:off x="2590501" y="2736726"/>
              <a:ext cx="864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6">
                      <a:lumMod val="75000"/>
                    </a:schemeClr>
                  </a:solidFill>
                </a:rPr>
                <a:t>Agilité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0F9FFB3-73B6-0872-D504-31C18FA38824}"/>
                </a:ext>
              </a:extLst>
            </p:cNvPr>
            <p:cNvSpPr txBox="1"/>
            <p:nvPr/>
          </p:nvSpPr>
          <p:spPr>
            <a:xfrm>
              <a:off x="624178" y="2736726"/>
              <a:ext cx="1415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rgbClr val="C00000"/>
                  </a:solidFill>
                </a:rPr>
                <a:t>Intelligence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CA42825-4375-D1BF-982B-2CF9D470089B}"/>
                </a:ext>
              </a:extLst>
            </p:cNvPr>
            <p:cNvSpPr txBox="1"/>
            <p:nvPr/>
          </p:nvSpPr>
          <p:spPr>
            <a:xfrm>
              <a:off x="1096853" y="2266312"/>
              <a:ext cx="489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Feu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025AF1C-1785-EFF0-EAC1-F407061F2BFE}"/>
                </a:ext>
              </a:extLst>
            </p:cNvPr>
            <p:cNvSpPr txBox="1"/>
            <p:nvPr/>
          </p:nvSpPr>
          <p:spPr>
            <a:xfrm>
              <a:off x="2799827" y="2250553"/>
              <a:ext cx="433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Air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76ABFA-351C-53F1-875B-85D0C7B4B6B0}"/>
                </a:ext>
              </a:extLst>
            </p:cNvPr>
            <p:cNvSpPr txBox="1"/>
            <p:nvPr/>
          </p:nvSpPr>
          <p:spPr>
            <a:xfrm>
              <a:off x="4302582" y="2262643"/>
              <a:ext cx="492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Eau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ECC25D4-6158-F676-0116-DB696618B778}"/>
                </a:ext>
              </a:extLst>
            </p:cNvPr>
            <p:cNvSpPr txBox="1"/>
            <p:nvPr/>
          </p:nvSpPr>
          <p:spPr>
            <a:xfrm>
              <a:off x="4243138" y="1112940"/>
              <a:ext cx="6182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</a:rPr>
                <a:t>Terre</a:t>
              </a:r>
            </a:p>
          </p:txBody>
        </p:sp>
        <p:pic>
          <p:nvPicPr>
            <p:cNvPr id="20" name="Picture 26" descr="Vitalité">
              <a:extLst>
                <a:ext uri="{FF2B5EF4-FFF2-40B4-BE49-F238E27FC236}">
                  <a16:creationId xmlns:a16="http://schemas.microsoft.com/office/drawing/2014/main" id="{DCF5DE67-E72E-250F-BBDE-3311A1040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44" y="1594335"/>
              <a:ext cx="376522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Sagesse">
              <a:extLst>
                <a:ext uri="{FF2B5EF4-FFF2-40B4-BE49-F238E27FC236}">
                  <a16:creationId xmlns:a16="http://schemas.microsoft.com/office/drawing/2014/main" id="{6DA8E046-618B-2D9C-78D6-61F2141AF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373" y="1600846"/>
              <a:ext cx="37800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8" descr="Dommages Feu">
              <a:extLst>
                <a:ext uri="{FF2B5EF4-FFF2-40B4-BE49-F238E27FC236}">
                  <a16:creationId xmlns:a16="http://schemas.microsoft.com/office/drawing/2014/main" id="{12641359-7471-294F-CF5C-A28D627B4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83" y="2756781"/>
              <a:ext cx="376522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Dommages Eau">
              <a:extLst>
                <a:ext uri="{FF2B5EF4-FFF2-40B4-BE49-F238E27FC236}">
                  <a16:creationId xmlns:a16="http://schemas.microsoft.com/office/drawing/2014/main" id="{C07A770B-C358-7DFC-CD9E-C30562812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745" y="2754442"/>
              <a:ext cx="37800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Dommages Terre">
              <a:extLst>
                <a:ext uri="{FF2B5EF4-FFF2-40B4-BE49-F238E27FC236}">
                  <a16:creationId xmlns:a16="http://schemas.microsoft.com/office/drawing/2014/main" id="{ED112657-8AA9-B40C-7673-32A68AD4A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049" y="1596559"/>
              <a:ext cx="37800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 descr="Dommages Air">
              <a:extLst>
                <a:ext uri="{FF2B5EF4-FFF2-40B4-BE49-F238E27FC236}">
                  <a16:creationId xmlns:a16="http://schemas.microsoft.com/office/drawing/2014/main" id="{A5448F4E-F1A5-170B-2CD4-BB6612F4A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623" y="2776836"/>
              <a:ext cx="37800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re 1">
            <a:extLst>
              <a:ext uri="{FF2B5EF4-FFF2-40B4-BE49-F238E27FC236}">
                <a16:creationId xmlns:a16="http://schemas.microsoft.com/office/drawing/2014/main" id="{AB42D75E-B94A-3AA2-DA2B-67803FAD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836"/>
            <a:ext cx="5462016" cy="60019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Caractéristiques principales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8D4350F-7E03-0BB2-E5D3-9DBB613D41E9}"/>
              </a:ext>
            </a:extLst>
          </p:cNvPr>
          <p:cNvSpPr txBox="1">
            <a:spLocks/>
          </p:cNvSpPr>
          <p:nvPr/>
        </p:nvSpPr>
        <p:spPr>
          <a:xfrm>
            <a:off x="6096000" y="225238"/>
            <a:ext cx="5462016" cy="600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Défenses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A7096AC6-B92E-81A5-9837-9912D41C7528}"/>
              </a:ext>
            </a:extLst>
          </p:cNvPr>
          <p:cNvGrpSpPr/>
          <p:nvPr/>
        </p:nvGrpSpPr>
        <p:grpSpPr>
          <a:xfrm>
            <a:off x="6666960" y="899401"/>
            <a:ext cx="4582915" cy="2887812"/>
            <a:chOff x="6095511" y="787819"/>
            <a:chExt cx="4582915" cy="2887812"/>
          </a:xfrm>
        </p:grpSpPr>
        <p:pic>
          <p:nvPicPr>
            <p:cNvPr id="28" name="Picture 44" descr="Tacle">
              <a:extLst>
                <a:ext uri="{FF2B5EF4-FFF2-40B4-BE49-F238E27FC236}">
                  <a16:creationId xmlns:a16="http://schemas.microsoft.com/office/drawing/2014/main" id="{FED1FE56-D006-8AC8-B2E6-D7F4CAB9A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234" y="32186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6" descr="Fuite">
              <a:extLst>
                <a:ext uri="{FF2B5EF4-FFF2-40B4-BE49-F238E27FC236}">
                  <a16:creationId xmlns:a16="http://schemas.microsoft.com/office/drawing/2014/main" id="{150C7B0F-1942-DEF0-FBC4-3EF733E06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998" y="260079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2" descr="Retrait PM">
              <a:extLst>
                <a:ext uri="{FF2B5EF4-FFF2-40B4-BE49-F238E27FC236}">
                  <a16:creationId xmlns:a16="http://schemas.microsoft.com/office/drawing/2014/main" id="{FB5D5F5B-9F30-043D-CD7B-6058DB0A7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998" y="202837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058AC6BC-D464-6C57-7663-51AFCEDF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7921"/>
              <a:ext cx="399997" cy="360000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A75B8A11-3BF4-341A-E3FC-63C23785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511" y="1451494"/>
              <a:ext cx="360000" cy="360000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3B22359-3B01-B3D7-C797-4127693070C5}"/>
                </a:ext>
              </a:extLst>
            </p:cNvPr>
            <p:cNvSpPr txBox="1"/>
            <p:nvPr/>
          </p:nvSpPr>
          <p:spPr>
            <a:xfrm>
              <a:off x="6488223" y="787819"/>
              <a:ext cx="18210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Classe d’armure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+ mod. Vitalité + 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FD51DF69-7F96-F518-AD58-3CF81A934E0F}"/>
                </a:ext>
              </a:extLst>
            </p:cNvPr>
            <p:cNvSpPr txBox="1"/>
            <p:nvPr/>
          </p:nvSpPr>
          <p:spPr>
            <a:xfrm>
              <a:off x="6482648" y="1323535"/>
              <a:ext cx="1930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Esquive PA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+ mod. Sagesse + 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08B9A96-B509-30F7-5E44-FB6D168C8CE6}"/>
                </a:ext>
              </a:extLst>
            </p:cNvPr>
            <p:cNvSpPr txBox="1"/>
            <p:nvPr/>
          </p:nvSpPr>
          <p:spPr>
            <a:xfrm>
              <a:off x="6482648" y="1932914"/>
              <a:ext cx="19306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Esquive PM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+ mod. Sagesse + 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143A177-7189-DA67-B356-0A4FF3F7B959}"/>
                </a:ext>
              </a:extLst>
            </p:cNvPr>
            <p:cNvSpPr txBox="1"/>
            <p:nvPr/>
          </p:nvSpPr>
          <p:spPr>
            <a:xfrm>
              <a:off x="6516857" y="2542293"/>
              <a:ext cx="15327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Tacle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mod. Chance + 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BEA02DC6-6C30-C58C-87D1-0F247EF042F2}"/>
                </a:ext>
              </a:extLst>
            </p:cNvPr>
            <p:cNvSpPr txBox="1"/>
            <p:nvPr/>
          </p:nvSpPr>
          <p:spPr>
            <a:xfrm>
              <a:off x="6516857" y="3121633"/>
              <a:ext cx="14686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Fuite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mod. Agilité + 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B5B6BFB2-3485-7C02-5899-E4EBFD87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876" y="2600791"/>
              <a:ext cx="400001" cy="36000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A2D64D0F-0D66-F62A-E6BA-8DFD9F7E5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876" y="3218632"/>
              <a:ext cx="400001" cy="360000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2711511A-A0B4-10EB-EED0-9B2D9D6F0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877" y="2000085"/>
              <a:ext cx="400001" cy="360000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7F7ACB9A-4B98-CCA8-13A3-F1E691BF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520" y="867921"/>
              <a:ext cx="400001" cy="360000"/>
            </a:xfrm>
            <a:prstGeom prst="rect">
              <a:avLst/>
            </a:prstGeom>
          </p:spPr>
        </p:pic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6225A4A3-73A9-BED7-9238-8D9C910F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877" y="1420534"/>
              <a:ext cx="400001" cy="360000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546943A-D54B-678D-BF9C-FCDA9580465D}"/>
                </a:ext>
              </a:extLst>
            </p:cNvPr>
            <p:cNvSpPr txBox="1"/>
            <p:nvPr/>
          </p:nvSpPr>
          <p:spPr>
            <a:xfrm>
              <a:off x="9428404" y="787819"/>
              <a:ext cx="12500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Res</a:t>
              </a:r>
              <a:r>
                <a:rPr lang="fr-FR" dirty="0"/>
                <a:t>. neutre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70D9E98-4CAE-FCCF-C9F5-30165B31688F}"/>
                </a:ext>
              </a:extLst>
            </p:cNvPr>
            <p:cNvSpPr txBox="1"/>
            <p:nvPr/>
          </p:nvSpPr>
          <p:spPr>
            <a:xfrm>
              <a:off x="9428404" y="1313938"/>
              <a:ext cx="10840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Res</a:t>
              </a:r>
              <a:r>
                <a:rPr lang="fr-FR" dirty="0"/>
                <a:t>. terre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5EF2502-410D-8307-A3F9-EE30200579BB}"/>
                </a:ext>
              </a:extLst>
            </p:cNvPr>
            <p:cNvSpPr txBox="1"/>
            <p:nvPr/>
          </p:nvSpPr>
          <p:spPr>
            <a:xfrm>
              <a:off x="9404275" y="1903086"/>
              <a:ext cx="9234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Res</a:t>
              </a:r>
              <a:r>
                <a:rPr lang="fr-FR" dirty="0"/>
                <a:t>. feu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DA4C87EF-3AFA-554B-3D29-AB20119581D5}"/>
                </a:ext>
              </a:extLst>
            </p:cNvPr>
            <p:cNvSpPr txBox="1"/>
            <p:nvPr/>
          </p:nvSpPr>
          <p:spPr>
            <a:xfrm>
              <a:off x="9428404" y="2499837"/>
              <a:ext cx="8651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Res</a:t>
              </a:r>
              <a:r>
                <a:rPr lang="fr-FR" dirty="0"/>
                <a:t>. air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A07E4F1A-DB4A-E0F8-9006-F2CAE27727D6}"/>
                </a:ext>
              </a:extLst>
            </p:cNvPr>
            <p:cNvSpPr txBox="1"/>
            <p:nvPr/>
          </p:nvSpPr>
          <p:spPr>
            <a:xfrm>
              <a:off x="9428404" y="3110117"/>
              <a:ext cx="969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Res</a:t>
              </a:r>
              <a:r>
                <a:rPr lang="fr-FR" dirty="0"/>
                <a:t>. eau</a:t>
              </a:r>
            </a:p>
            <a:p>
              <a:r>
                <a:rPr lang="fr-F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bonus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91E4BC9A-2CED-4CF2-864C-354A3EF1AAEC}"/>
              </a:ext>
            </a:extLst>
          </p:cNvPr>
          <p:cNvGrpSpPr/>
          <p:nvPr/>
        </p:nvGrpSpPr>
        <p:grpSpPr>
          <a:xfrm>
            <a:off x="625208" y="3690214"/>
            <a:ext cx="3151841" cy="882005"/>
            <a:chOff x="309232" y="3341411"/>
            <a:chExt cx="3151841" cy="88200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65E44016-73D3-5A41-87B8-23F9BEDF477F}"/>
                </a:ext>
              </a:extLst>
            </p:cNvPr>
            <p:cNvGrpSpPr/>
            <p:nvPr/>
          </p:nvGrpSpPr>
          <p:grpSpPr>
            <a:xfrm>
              <a:off x="309232" y="3341411"/>
              <a:ext cx="3135100" cy="872673"/>
              <a:chOff x="309232" y="3341411"/>
              <a:chExt cx="3135100" cy="872673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C4495D4C-D030-22A3-18BF-030199FDB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6623" y="385408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6800F2C2-145A-399F-7F9C-2B07CC97D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93" y="384123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B6E9B07E-08C3-1736-5B46-30E5CBBAE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232" y="334141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E27531E3-0DB4-F869-2EC2-F1BA2D353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906" y="3380135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CBFF6078-49BF-359D-DE9A-27E444AF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504" y="33693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82027EE3-C496-422E-F676-06AF90F43984}"/>
                  </a:ext>
                </a:extLst>
              </p:cNvPr>
              <p:cNvSpPr txBox="1"/>
              <p:nvPr/>
            </p:nvSpPr>
            <p:spPr>
              <a:xfrm>
                <a:off x="587647" y="3373500"/>
                <a:ext cx="419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PA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2AB47309-DEB5-530D-B252-004D0B3A7E22}"/>
                  </a:ext>
                </a:extLst>
              </p:cNvPr>
              <p:cNvSpPr txBox="1"/>
              <p:nvPr/>
            </p:nvSpPr>
            <p:spPr>
              <a:xfrm>
                <a:off x="1750831" y="3375404"/>
                <a:ext cx="500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PM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762DE97D-99CD-117C-0184-762F27C3A90B}"/>
                  </a:ext>
                </a:extLst>
              </p:cNvPr>
              <p:cNvSpPr txBox="1"/>
              <p:nvPr/>
            </p:nvSpPr>
            <p:spPr>
              <a:xfrm>
                <a:off x="2988758" y="3368732"/>
                <a:ext cx="455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PO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63B72EB8-7BFA-CBF8-CED4-35B4BC66786B}"/>
                  </a:ext>
                </a:extLst>
              </p:cNvPr>
              <p:cNvSpPr txBox="1"/>
              <p:nvPr/>
            </p:nvSpPr>
            <p:spPr>
              <a:xfrm>
                <a:off x="705053" y="3844752"/>
                <a:ext cx="1251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Invocations</a:t>
                </a:r>
                <a:endPara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2E97B199-BCB2-4E2E-0892-FEB0CC4B80F7}"/>
                </a:ext>
              </a:extLst>
            </p:cNvPr>
            <p:cNvSpPr txBox="1"/>
            <p:nvPr/>
          </p:nvSpPr>
          <p:spPr>
            <a:xfrm>
              <a:off x="2368658" y="3854084"/>
              <a:ext cx="1092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Initiatives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6" name="Titre 1">
            <a:extLst>
              <a:ext uri="{FF2B5EF4-FFF2-40B4-BE49-F238E27FC236}">
                <a16:creationId xmlns:a16="http://schemas.microsoft.com/office/drawing/2014/main" id="{A3F38303-F3F1-19F7-2BC0-3147F17C0641}"/>
              </a:ext>
            </a:extLst>
          </p:cNvPr>
          <p:cNvSpPr txBox="1">
            <a:spLocks/>
          </p:cNvSpPr>
          <p:nvPr/>
        </p:nvSpPr>
        <p:spPr>
          <a:xfrm>
            <a:off x="6410263" y="4125301"/>
            <a:ext cx="3775071" cy="600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Compétences</a:t>
            </a:r>
          </a:p>
        </p:txBody>
      </p: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BC061B1A-8D81-C247-9F64-9173CC30371A}"/>
              </a:ext>
            </a:extLst>
          </p:cNvPr>
          <p:cNvGrpSpPr/>
          <p:nvPr/>
        </p:nvGrpSpPr>
        <p:grpSpPr>
          <a:xfrm>
            <a:off x="3939745" y="4752575"/>
            <a:ext cx="8379298" cy="1586460"/>
            <a:chOff x="4067038" y="3904450"/>
            <a:chExt cx="8379298" cy="1586460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BFE3D057-CA18-4E8C-3331-55C02BFD70EC}"/>
                </a:ext>
              </a:extLst>
            </p:cNvPr>
            <p:cNvSpPr txBox="1"/>
            <p:nvPr/>
          </p:nvSpPr>
          <p:spPr>
            <a:xfrm>
              <a:off x="10053415" y="4413693"/>
              <a:ext cx="23929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1600" b="0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Roboto" panose="02000000000000000000" pitchFamily="2" charset="0"/>
                </a:rPr>
                <a:t>Persuasion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1600" b="0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Roboto" panose="02000000000000000000" pitchFamily="2" charset="0"/>
                </a:rPr>
                <a:t>Représentation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1600" b="0" i="0" u="none" strike="noStrike" dirty="0">
                  <a:solidFill>
                    <a:schemeClr val="accent5">
                      <a:lumMod val="75000"/>
                    </a:schemeClr>
                  </a:solidFill>
                  <a:effectLst/>
                  <a:latin typeface="Roboto" panose="02000000000000000000" pitchFamily="2" charset="0"/>
                </a:rPr>
                <a:t>Supercherie</a:t>
              </a:r>
            </a:p>
          </p:txBody>
        </p: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8A1AB7D6-3011-5ECD-CE7D-EA0F26EFD02F}"/>
                </a:ext>
              </a:extLst>
            </p:cNvPr>
            <p:cNvGrpSpPr/>
            <p:nvPr/>
          </p:nvGrpSpPr>
          <p:grpSpPr>
            <a:xfrm>
              <a:off x="4067038" y="3904450"/>
              <a:ext cx="6481140" cy="1586460"/>
              <a:chOff x="4067038" y="3904450"/>
              <a:chExt cx="6481140" cy="1586460"/>
            </a:xfrm>
          </p:grpSpPr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53B6C22B-3F2D-DE4A-DFE1-1BBAC858C1F3}"/>
                  </a:ext>
                </a:extLst>
              </p:cNvPr>
              <p:cNvSpPr txBox="1"/>
              <p:nvPr/>
            </p:nvSpPr>
            <p:spPr>
              <a:xfrm>
                <a:off x="4083892" y="3904450"/>
                <a:ext cx="221648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Acrobaties</a:t>
                </a:r>
                <a:endParaRPr lang="fr-FR" sz="1600" b="0" i="0" u="none" strike="noStrike" dirty="0"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Discrétion</a:t>
                </a:r>
                <a:endParaRPr lang="fr-FR" sz="1600" b="0" i="0" u="none" strike="noStrike" dirty="0"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Escamotage</a:t>
                </a:r>
                <a:endParaRPr lang="fr-FR" sz="1600" b="0" i="0" u="none" strike="noStrike" dirty="0">
                  <a:solidFill>
                    <a:schemeClr val="accent6">
                      <a:lumMod val="75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048E16AA-29C6-5735-901D-71C620E76F3F}"/>
                  </a:ext>
                </a:extLst>
              </p:cNvPr>
              <p:cNvSpPr txBox="1"/>
              <p:nvPr/>
            </p:nvSpPr>
            <p:spPr>
              <a:xfrm>
                <a:off x="4067038" y="4885518"/>
                <a:ext cx="22360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644B3A"/>
                    </a:solidFill>
                    <a:effectLst/>
                    <a:latin typeface="Roboto" panose="02000000000000000000" pitchFamily="2" charset="0"/>
                  </a:rPr>
                  <a:t>Athlétisme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644B3A"/>
                    </a:solidFill>
                    <a:effectLst/>
                    <a:latin typeface="Roboto" panose="02000000000000000000" pitchFamily="2" charset="0"/>
                  </a:rPr>
                  <a:t>Intimidation</a:t>
                </a:r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445E2893-8326-643A-07FD-8AC91565A6F7}"/>
                  </a:ext>
                </a:extLst>
              </p:cNvPr>
              <p:cNvSpPr txBox="1"/>
              <p:nvPr/>
            </p:nvSpPr>
            <p:spPr>
              <a:xfrm>
                <a:off x="8331698" y="4167471"/>
                <a:ext cx="221648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C00000"/>
                    </a:solidFill>
                    <a:effectLst/>
                    <a:latin typeface="Roboto" panose="02000000000000000000" pitchFamily="2" charset="0"/>
                  </a:rPr>
                  <a:t>Arcanes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C00000"/>
                    </a:solidFill>
                    <a:effectLst/>
                    <a:latin typeface="Roboto" panose="02000000000000000000" pitchFamily="2" charset="0"/>
                  </a:rPr>
                  <a:t>Histoire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C00000"/>
                    </a:solidFill>
                    <a:effectLst/>
                    <a:latin typeface="Roboto" panose="02000000000000000000" pitchFamily="2" charset="0"/>
                  </a:rPr>
                  <a:t>Investigation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C00000"/>
                    </a:solidFill>
                    <a:effectLst/>
                    <a:latin typeface="Roboto" panose="02000000000000000000" pitchFamily="2" charset="0"/>
                  </a:rPr>
                  <a:t>Nature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C00000"/>
                    </a:solidFill>
                    <a:effectLst/>
                    <a:latin typeface="Roboto" panose="02000000000000000000" pitchFamily="2" charset="0"/>
                  </a:rPr>
                  <a:t>Religion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56C71BCB-E857-2E09-3070-E13ECF572AAE}"/>
                  </a:ext>
                </a:extLst>
              </p:cNvPr>
              <p:cNvSpPr txBox="1"/>
              <p:nvPr/>
            </p:nvSpPr>
            <p:spPr>
              <a:xfrm>
                <a:off x="6466573" y="4123592"/>
                <a:ext cx="202485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7030A0"/>
                    </a:solidFill>
                    <a:effectLst/>
                    <a:latin typeface="Roboto" panose="02000000000000000000" pitchFamily="2" charset="0"/>
                  </a:rPr>
                  <a:t>Dressage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7030A0"/>
                    </a:solidFill>
                    <a:effectLst/>
                    <a:latin typeface="Roboto" panose="02000000000000000000" pitchFamily="2" charset="0"/>
                  </a:rPr>
                  <a:t>Médecine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7030A0"/>
                    </a:solidFill>
                    <a:effectLst/>
                    <a:latin typeface="Roboto" panose="02000000000000000000" pitchFamily="2" charset="0"/>
                  </a:rPr>
                  <a:t>Perception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7030A0"/>
                    </a:solidFill>
                    <a:effectLst/>
                    <a:latin typeface="Roboto" panose="02000000000000000000" pitchFamily="2" charset="0"/>
                  </a:rPr>
                  <a:t>Perspicacité</a:t>
                </a:r>
              </a:p>
              <a:p>
                <a:pPr marL="285750" indent="-285750" rtl="0" fontAlgn="base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r-FR" sz="1600" b="0" i="0" u="none" strike="noStrike" dirty="0">
                    <a:solidFill>
                      <a:srgbClr val="7030A0"/>
                    </a:solidFill>
                    <a:effectLst/>
                    <a:latin typeface="Roboto" panose="02000000000000000000" pitchFamily="2" charset="0"/>
                  </a:rPr>
                  <a:t>Survie</a:t>
                </a:r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6EF16BE6-DD8C-3097-08FF-4D20ECFD46DE}"/>
              </a:ext>
            </a:extLst>
          </p:cNvPr>
          <p:cNvSpPr txBox="1"/>
          <p:nvPr/>
        </p:nvSpPr>
        <p:spPr>
          <a:xfrm>
            <a:off x="738386" y="5106933"/>
            <a:ext cx="20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Recharges de magie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0B303135-A8A8-624B-E897-7EB704A6F0B7}"/>
              </a:ext>
            </a:extLst>
          </p:cNvPr>
          <p:cNvSpPr txBox="1"/>
          <p:nvPr/>
        </p:nvSpPr>
        <p:spPr>
          <a:xfrm>
            <a:off x="1245608" y="5407004"/>
            <a:ext cx="106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Niveau / 2</a:t>
            </a:r>
          </a:p>
        </p:txBody>
      </p:sp>
    </p:spTree>
    <p:extLst>
      <p:ext uri="{BB962C8B-B14F-4D97-AF65-F5344CB8AC3E}">
        <p14:creationId xmlns:p14="http://schemas.microsoft.com/office/powerpoint/2010/main" val="317770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3D59C-6D00-4C51-B81F-1FF4CDD5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800" dirty="0">
                <a:solidFill>
                  <a:srgbClr val="01534C"/>
                </a:solidFill>
              </a:rPr>
              <a:t>Combattre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4F5BA7-FA8B-C4C0-7C84-6A054A64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4092100"/>
            <a:ext cx="3749040" cy="2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7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6763F-1BC7-48E2-AC7A-9662C719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27" y="842302"/>
            <a:ext cx="9218693" cy="5173395"/>
          </a:xfrm>
        </p:spPr>
        <p:txBody>
          <a:bodyPr>
            <a:normAutofit/>
          </a:bodyPr>
          <a:lstStyle/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Se déplacer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des PM)</a:t>
            </a:r>
          </a:p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Lancer un sort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des PA)</a:t>
            </a:r>
          </a:p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Utiliser un objet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1 PA)</a:t>
            </a:r>
          </a:p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Se cacher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5 PA)</a:t>
            </a:r>
          </a:p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Esquiver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3 PA et 2 PM)</a:t>
            </a:r>
          </a:p>
          <a:p>
            <a:pPr lvl="1">
              <a:spcBef>
                <a:spcPts val="2400"/>
              </a:spcBef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Aider un ou une </a:t>
            </a:r>
            <a:r>
              <a:rPr lang="fr-FR" sz="40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allié·e</a:t>
            </a:r>
            <a:r>
              <a:rPr lang="fr-FR" sz="40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(coûte 2 PA)</a:t>
            </a:r>
          </a:p>
        </p:txBody>
      </p:sp>
      <p:pic>
        <p:nvPicPr>
          <p:cNvPr id="4" name="Image 3" descr="Une image contenant bâtiment, plancher&#10;&#10;Description générée automatiquement">
            <a:extLst>
              <a:ext uri="{FF2B5EF4-FFF2-40B4-BE49-F238E27FC236}">
                <a16:creationId xmlns:a16="http://schemas.microsoft.com/office/drawing/2014/main" id="{F9835336-A90C-CCA8-84EB-ED2D2C86B4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" r="37894"/>
          <a:stretch/>
        </p:blipFill>
        <p:spPr>
          <a:xfrm>
            <a:off x="7307432" y="640080"/>
            <a:ext cx="4221775" cy="40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E4CDA-00B2-48C8-9EAF-02530508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 déplacer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3D76DEA-ADFA-43BE-9D31-7E92E6146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2296087"/>
            <a:ext cx="7053511" cy="419678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ED80BC-E1B3-48CA-A50B-20B833EB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97" y="365125"/>
            <a:ext cx="6334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E4CDA-00B2-48C8-9EAF-02530508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portée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3D76DEA-ADFA-43BE-9D31-7E92E6146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90" y="2178855"/>
            <a:ext cx="6262676" cy="419678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ED80BC-E1B3-48CA-A50B-20B833EB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466" y="189279"/>
            <a:ext cx="5450694" cy="34766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D65D45-4B4B-4027-959E-DED1C0625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99" y="4111382"/>
            <a:ext cx="4190739" cy="237564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C9E2075-C6E0-4311-AF1B-6EF26C2D6F64}"/>
              </a:ext>
            </a:extLst>
          </p:cNvPr>
          <p:cNvGrpSpPr/>
          <p:nvPr/>
        </p:nvGrpSpPr>
        <p:grpSpPr>
          <a:xfrm>
            <a:off x="3649878" y="834802"/>
            <a:ext cx="720148" cy="720000"/>
            <a:chOff x="8726930" y="10079393"/>
            <a:chExt cx="242422" cy="208984"/>
          </a:xfrm>
        </p:grpSpPr>
        <p:sp>
          <p:nvSpPr>
            <p:cNvPr id="9" name="Hexagone 8">
              <a:extLst>
                <a:ext uri="{FF2B5EF4-FFF2-40B4-BE49-F238E27FC236}">
                  <a16:creationId xmlns:a16="http://schemas.microsoft.com/office/drawing/2014/main" id="{87266229-47F4-4E3B-8351-FDB10F28BDC0}"/>
                </a:ext>
              </a:extLst>
            </p:cNvPr>
            <p:cNvSpPr/>
            <p:nvPr/>
          </p:nvSpPr>
          <p:spPr>
            <a:xfrm>
              <a:off x="8726930" y="10079393"/>
              <a:ext cx="242422" cy="208984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0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46F4779-3EB8-4701-AF2F-EBF5A505F2D4}"/>
                </a:ext>
              </a:extLst>
            </p:cNvPr>
            <p:cNvSpPr txBox="1"/>
            <p:nvPr/>
          </p:nvSpPr>
          <p:spPr>
            <a:xfrm>
              <a:off x="8747838" y="10121026"/>
              <a:ext cx="194765" cy="1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err="1">
                  <a:solidFill>
                    <a:schemeClr val="bg1"/>
                  </a:solidFill>
                </a:rPr>
                <a:t>CàC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DAFA927-91A8-432E-B4DD-1C8DEBEE60BC}"/>
              </a:ext>
            </a:extLst>
          </p:cNvPr>
          <p:cNvGrpSpPr/>
          <p:nvPr/>
        </p:nvGrpSpPr>
        <p:grpSpPr>
          <a:xfrm>
            <a:off x="4596566" y="825538"/>
            <a:ext cx="720000" cy="720000"/>
            <a:chOff x="2173085" y="2447496"/>
            <a:chExt cx="242422" cy="208984"/>
          </a:xfrm>
        </p:grpSpPr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D5DB8E88-B1AF-49A3-865B-AF14B6C77B70}"/>
                </a:ext>
              </a:extLst>
            </p:cNvPr>
            <p:cNvSpPr/>
            <p:nvPr/>
          </p:nvSpPr>
          <p:spPr>
            <a:xfrm>
              <a:off x="2173085" y="2447496"/>
              <a:ext cx="242422" cy="208984"/>
            </a:xfrm>
            <a:prstGeom prst="hex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00" dirty="0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DE05294-7904-4A44-A696-50DABF1EF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040" b="24457"/>
            <a:stretch/>
          </p:blipFill>
          <p:spPr>
            <a:xfrm>
              <a:off x="2195177" y="2496968"/>
              <a:ext cx="198551" cy="10623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B14419D-01F3-40D2-97E9-08A0286C5CD2}"/>
              </a:ext>
            </a:extLst>
          </p:cNvPr>
          <p:cNvGrpSpPr/>
          <p:nvPr/>
        </p:nvGrpSpPr>
        <p:grpSpPr>
          <a:xfrm>
            <a:off x="5543106" y="832101"/>
            <a:ext cx="720000" cy="720000"/>
            <a:chOff x="2173085" y="2447496"/>
            <a:chExt cx="242422" cy="208984"/>
          </a:xfrm>
        </p:grpSpPr>
        <p:sp>
          <p:nvSpPr>
            <p:cNvPr id="15" name="Hexagone 14">
              <a:extLst>
                <a:ext uri="{FF2B5EF4-FFF2-40B4-BE49-F238E27FC236}">
                  <a16:creationId xmlns:a16="http://schemas.microsoft.com/office/drawing/2014/main" id="{72AA62C4-CC1B-4CC3-92F2-0A54BEB3F5FE}"/>
                </a:ext>
              </a:extLst>
            </p:cNvPr>
            <p:cNvSpPr/>
            <p:nvPr/>
          </p:nvSpPr>
          <p:spPr>
            <a:xfrm>
              <a:off x="2173085" y="2447496"/>
              <a:ext cx="242422" cy="208984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500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2545EA11-6C4B-463D-8E88-9D36D995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3249" b="23249"/>
            <a:stretch/>
          </p:blipFill>
          <p:spPr>
            <a:xfrm>
              <a:off x="2195177" y="2496968"/>
              <a:ext cx="198551" cy="106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06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6F1DFF2-3607-E758-2582-7BA37F4C2492}"/>
              </a:ext>
            </a:extLst>
          </p:cNvPr>
          <p:cNvSpPr txBox="1">
            <a:spLocks/>
          </p:cNvSpPr>
          <p:nvPr/>
        </p:nvSpPr>
        <p:spPr>
          <a:xfrm>
            <a:off x="208344" y="234675"/>
            <a:ext cx="117753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dirty="0">
                <a:solidFill>
                  <a:srgbClr val="01534C"/>
                </a:solidFill>
              </a:rPr>
              <a:t>Quelques règles de jeu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0A4B98-B00B-2B59-8701-0E185A04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8" y="5711715"/>
            <a:ext cx="1467268" cy="8199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A78BA9-C8C0-1B2C-3DA0-34F63B38B3F8}"/>
              </a:ext>
            </a:extLst>
          </p:cNvPr>
          <p:cNvSpPr txBox="1"/>
          <p:nvPr/>
        </p:nvSpPr>
        <p:spPr>
          <a:xfrm>
            <a:off x="1154429" y="1635742"/>
            <a:ext cx="930740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 temps s’écoule 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01534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: </a:t>
            </a:r>
            <a:r>
              <a:rPr lang="fr-FR" sz="2800" dirty="0" err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Le·la</a:t>
            </a:r>
            <a:r>
              <a:rPr lang="fr-FR" sz="2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MJ prévient lorsque prendre son temps aura des conséquences importantes.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 monde est cohérent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Il faut poser des questions si on est perdu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Le·la</a:t>
            </a:r>
            <a:r>
              <a:rPr lang="fr-FR" sz="3600" dirty="0">
                <a:solidFill>
                  <a:srgbClr val="01534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MJ a toujours raison : </a:t>
            </a:r>
            <a:r>
              <a:rPr lang="fr-FR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 pas contredire </a:t>
            </a:r>
            <a:r>
              <a:rPr lang="fr-FR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le·la</a:t>
            </a:r>
            <a:r>
              <a:rPr lang="fr-FR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MJ pour rien</a:t>
            </a:r>
            <a:endParaRPr lang="fr-FR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EF010-F7F7-E12B-A4D0-DD0C92D8303A}"/>
              </a:ext>
            </a:extLst>
          </p:cNvPr>
          <p:cNvSpPr/>
          <p:nvPr/>
        </p:nvSpPr>
        <p:spPr>
          <a:xfrm>
            <a:off x="208344" y="159171"/>
            <a:ext cx="11783028" cy="6539658"/>
          </a:xfrm>
          <a:prstGeom prst="rect">
            <a:avLst/>
          </a:prstGeom>
          <a:noFill/>
          <a:ln w="57150">
            <a:solidFill>
              <a:srgbClr val="2A7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40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3D59C-6D00-4C51-B81F-1FF4CDD5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800" dirty="0">
                <a:solidFill>
                  <a:srgbClr val="01534C"/>
                </a:solidFill>
              </a:rPr>
              <a:t>L’univers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4F5BA7-FA8B-C4C0-7C84-6A054A64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4092100"/>
            <a:ext cx="3749040" cy="2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2A6423B-6E27-CCB8-F494-D9AE43BD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15" y="251530"/>
            <a:ext cx="1593196" cy="180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1B05CE-9531-1949-8DC8-72216F358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34" y="2968610"/>
            <a:ext cx="1433353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F55E65-9860-C2A8-47E3-5C7163DFE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366" y="1996840"/>
            <a:ext cx="1396408" cy="180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538CBD2-08F2-87E6-0C77-A09C68C7B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7" y="710070"/>
            <a:ext cx="1370257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B48254-9E1C-AEC8-0C2C-1F6A02F54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24" y="4422278"/>
            <a:ext cx="1684800" cy="180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D2BAB3-763C-1841-D2AD-D0104A003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61" y="4613631"/>
            <a:ext cx="1417459" cy="1800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4530A39-6FEA-3AC5-2681-C531C7604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84" y="207636"/>
            <a:ext cx="1447221" cy="180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3E96978-6BFD-5C9F-04CE-696B13F482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16" y="4233019"/>
            <a:ext cx="1441481" cy="180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CD4C0C2-32FA-68C1-F78F-6632DE9300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89" y="2510070"/>
            <a:ext cx="1505904" cy="180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A3D4FE6-2C0E-DE64-BA90-3CE5D90CE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32" y="1610070"/>
            <a:ext cx="1457895" cy="180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035FC6A-81BD-F62C-130E-69862A007F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5" y="4422278"/>
            <a:ext cx="1497865" cy="1800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75EA5B1-BB93-ECE7-E863-A85A74DD5F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12" y="2739340"/>
            <a:ext cx="1556101" cy="180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9EAB83A-05CC-67A3-B175-5FBA1EC8A902}"/>
              </a:ext>
            </a:extLst>
          </p:cNvPr>
          <p:cNvSpPr txBox="1"/>
          <p:nvPr/>
        </p:nvSpPr>
        <p:spPr>
          <a:xfrm>
            <a:off x="533825" y="2530838"/>
            <a:ext cx="1228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Pandawa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742A6B-D1BE-94C2-0BBD-BD0FCF9851DE}"/>
              </a:ext>
            </a:extLst>
          </p:cNvPr>
          <p:cNvSpPr txBox="1"/>
          <p:nvPr/>
        </p:nvSpPr>
        <p:spPr>
          <a:xfrm>
            <a:off x="4811195" y="566755"/>
            <a:ext cx="3788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12 dieux = 12 classes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ECD181-937E-7856-58CA-70F848AB83B9}"/>
              </a:ext>
            </a:extLst>
          </p:cNvPr>
          <p:cNvSpPr txBox="1"/>
          <p:nvPr/>
        </p:nvSpPr>
        <p:spPr>
          <a:xfrm>
            <a:off x="3291978" y="2089864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Féca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9DD649-2764-8167-BDF6-279EAE474CCC}"/>
              </a:ext>
            </a:extLst>
          </p:cNvPr>
          <p:cNvSpPr txBox="1"/>
          <p:nvPr/>
        </p:nvSpPr>
        <p:spPr>
          <a:xfrm>
            <a:off x="2281530" y="4539340"/>
            <a:ext cx="1039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Enutrof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66975DB-0475-9D64-E5A9-5D2066BC6524}"/>
              </a:ext>
            </a:extLst>
          </p:cNvPr>
          <p:cNvSpPr txBox="1"/>
          <p:nvPr/>
        </p:nvSpPr>
        <p:spPr>
          <a:xfrm>
            <a:off x="922640" y="6168500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Eniripsa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6EA6439-EFD0-33D0-2A82-B25FC67E3798}"/>
              </a:ext>
            </a:extLst>
          </p:cNvPr>
          <p:cNvSpPr txBox="1"/>
          <p:nvPr/>
        </p:nvSpPr>
        <p:spPr>
          <a:xfrm>
            <a:off x="3735979" y="6368555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Sadida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9AAAC25-E908-16E2-8132-77C842ECC360}"/>
              </a:ext>
            </a:extLst>
          </p:cNvPr>
          <p:cNvSpPr txBox="1"/>
          <p:nvPr/>
        </p:nvSpPr>
        <p:spPr>
          <a:xfrm>
            <a:off x="4811195" y="4273040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Crâ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9EB17F6-CEF8-A9DD-F75E-FEAB45D2FD56}"/>
              </a:ext>
            </a:extLst>
          </p:cNvPr>
          <p:cNvSpPr txBox="1"/>
          <p:nvPr/>
        </p:nvSpPr>
        <p:spPr>
          <a:xfrm>
            <a:off x="6329769" y="341007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Ecaflip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D59778E-F024-E8EF-272E-63393C50DFB3}"/>
              </a:ext>
            </a:extLst>
          </p:cNvPr>
          <p:cNvSpPr txBox="1"/>
          <p:nvPr/>
        </p:nvSpPr>
        <p:spPr>
          <a:xfrm>
            <a:off x="6704340" y="6033019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Xélor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AD9D25-E4FE-AA89-6BA5-82233995AD80}"/>
              </a:ext>
            </a:extLst>
          </p:cNvPr>
          <p:cNvSpPr txBox="1"/>
          <p:nvPr/>
        </p:nvSpPr>
        <p:spPr>
          <a:xfrm>
            <a:off x="8529500" y="4768610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Iop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29417E5-2282-1F02-BF77-3DD4085C4EA3}"/>
              </a:ext>
            </a:extLst>
          </p:cNvPr>
          <p:cNvSpPr txBox="1"/>
          <p:nvPr/>
        </p:nvSpPr>
        <p:spPr>
          <a:xfrm>
            <a:off x="9430402" y="1996840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Sram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C17281F-4FBA-AC85-D3CB-197E0CFCDF01}"/>
              </a:ext>
            </a:extLst>
          </p:cNvPr>
          <p:cNvSpPr txBox="1"/>
          <p:nvPr/>
        </p:nvSpPr>
        <p:spPr>
          <a:xfrm>
            <a:off x="10535222" y="3809477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Osamodas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14DD9DE-9E36-EE5F-D12D-3EA09491CF1B}"/>
              </a:ext>
            </a:extLst>
          </p:cNvPr>
          <p:cNvSpPr txBox="1"/>
          <p:nvPr/>
        </p:nvSpPr>
        <p:spPr>
          <a:xfrm>
            <a:off x="10072214" y="634150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Sacrieur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6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E24BDD-B1F3-448D-CC7D-26D8935620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7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32570A-389A-EC2F-2F30-D887EE73D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352" y="0"/>
            <a:ext cx="9703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2055A23E-C2DA-137E-AE6B-29AD14EAE7F4}"/>
              </a:ext>
            </a:extLst>
          </p:cNvPr>
          <p:cNvGrpSpPr/>
          <p:nvPr/>
        </p:nvGrpSpPr>
        <p:grpSpPr>
          <a:xfrm>
            <a:off x="-13424" y="-147554"/>
            <a:ext cx="12679539" cy="7382552"/>
            <a:chOff x="-13424" y="-147554"/>
            <a:chExt cx="12679539" cy="7382552"/>
          </a:xfrm>
        </p:grpSpPr>
        <p:pic>
          <p:nvPicPr>
            <p:cNvPr id="6" name="Image 5" descr="Une image contenant herbe, vert&#10;&#10;Description générée automatiquement">
              <a:extLst>
                <a:ext uri="{FF2B5EF4-FFF2-40B4-BE49-F238E27FC236}">
                  <a16:creationId xmlns:a16="http://schemas.microsoft.com/office/drawing/2014/main" id="{41364BAA-1B38-5F6D-46AF-63525CA69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55" y="-106754"/>
              <a:ext cx="4325273" cy="2520000"/>
            </a:xfrm>
            <a:prstGeom prst="rect">
              <a:avLst/>
            </a:prstGeom>
          </p:spPr>
        </p:pic>
        <p:pic>
          <p:nvPicPr>
            <p:cNvPr id="4" name="Image 3" descr="Une image contenant rive&#10;&#10;Description générée automatiquement">
              <a:extLst>
                <a:ext uri="{FF2B5EF4-FFF2-40B4-BE49-F238E27FC236}">
                  <a16:creationId xmlns:a16="http://schemas.microsoft.com/office/drawing/2014/main" id="{AE2B8470-872C-895D-85E9-A348372E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2" y="2349000"/>
              <a:ext cx="4321918" cy="25200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061DBA5-06CF-3484-3810-A65EA322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550" y="-102267"/>
              <a:ext cx="4321918" cy="2520000"/>
            </a:xfrm>
            <a:prstGeom prst="rect">
              <a:avLst/>
            </a:prstGeom>
          </p:spPr>
        </p:pic>
        <p:pic>
          <p:nvPicPr>
            <p:cNvPr id="10" name="Image 9" descr="Une image contenant décoré, plante&#10;&#10;Description générée automatiquement">
              <a:extLst>
                <a:ext uri="{FF2B5EF4-FFF2-40B4-BE49-F238E27FC236}">
                  <a16:creationId xmlns:a16="http://schemas.microsoft.com/office/drawing/2014/main" id="{91EBD830-94B8-662D-91FD-1D1B2E12E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24" y="4444755"/>
              <a:ext cx="4321918" cy="25200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30F080C-3B26-4E25-28F2-1D85C315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262" y="2381123"/>
              <a:ext cx="4321918" cy="252000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BC4C239-9E05-95FD-8B89-391BBAF2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452" y="2359982"/>
              <a:ext cx="4325273" cy="252000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AEB4263-FEB7-1337-476C-0038B8A2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84" y="-147554"/>
              <a:ext cx="4321918" cy="2520000"/>
            </a:xfrm>
            <a:prstGeom prst="rect">
              <a:avLst/>
            </a:prstGeom>
          </p:spPr>
        </p:pic>
        <p:pic>
          <p:nvPicPr>
            <p:cNvPr id="1026" name="Picture 2" descr="L'étrange créature de l'étang bleu">
              <a:extLst>
                <a:ext uri="{FF2B5EF4-FFF2-40B4-BE49-F238E27FC236}">
                  <a16:creationId xmlns:a16="http://schemas.microsoft.com/office/drawing/2014/main" id="{0DC49431-BA75-57A8-A4E1-77CD43B29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325" y="4476877"/>
              <a:ext cx="4055183" cy="2758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evblog 2.63 - Au Mal Bosquet - Devblog DOFUS - DOFUS, le MMORPG  stratégique.">
              <a:extLst>
                <a:ext uri="{FF2B5EF4-FFF2-40B4-BE49-F238E27FC236}">
                  <a16:creationId xmlns:a16="http://schemas.microsoft.com/office/drawing/2014/main" id="{C58F108C-F111-349D-88BD-25585527A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5027" y="4485554"/>
              <a:ext cx="4811088" cy="2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es Zaaps - Tutoriel Dofus 2.0">
            <a:extLst>
              <a:ext uri="{FF2B5EF4-FFF2-40B4-BE49-F238E27FC236}">
                <a16:creationId xmlns:a16="http://schemas.microsoft.com/office/drawing/2014/main" id="{2639FDE5-3A87-8518-2863-202B24B3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29" y="1086425"/>
            <a:ext cx="5113960" cy="46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6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0905CC83-1306-32C2-66E0-B8C2C0F41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6430" y="337709"/>
            <a:ext cx="1892704" cy="18000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417CAC85-13D4-EE8E-3877-6D5911E3F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861" y="4486231"/>
            <a:ext cx="2777723" cy="205623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203593F-3CCA-6AC1-281D-397258954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863" y="271991"/>
            <a:ext cx="1892703" cy="230223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CDA64EF-F0DB-5FE1-211E-B42F85C483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8990" y="523110"/>
            <a:ext cx="1527568" cy="180000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F43EC1A6-C58D-83C6-4A27-EF4C8F2B4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0015" y="3923486"/>
            <a:ext cx="1972392" cy="2467783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27722B3-DD31-2694-94DA-BBFDEB3B1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13579" y="4283775"/>
            <a:ext cx="1912810" cy="2191199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AEC5EA3-8B50-878C-8C9E-5DD23123DD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48828" y="5208073"/>
            <a:ext cx="1043996" cy="118319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7CAD485-E048-2624-509B-476CC37BE7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8404" y="307293"/>
            <a:ext cx="1694528" cy="2231633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2B58C180-778B-F571-F412-D349776F8E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40120" y="2160160"/>
            <a:ext cx="1134671" cy="1800000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F0407E17-0953-1EF1-0F2C-655439BECC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00599" y="1932699"/>
            <a:ext cx="1540000" cy="1800000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694C86E9-AB41-E2EE-4D09-BF814CCA9D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32094" y="3379170"/>
            <a:ext cx="1578473" cy="1319320"/>
          </a:xfrm>
          <a:prstGeom prst="rect">
            <a:avLst/>
          </a:prstGeom>
        </p:spPr>
      </p:pic>
      <p:pic>
        <p:nvPicPr>
          <p:cNvPr id="30" name="Picture 4" descr="Bouftou blanc | Éliatropédie, un wiki sur Wakfu, Les Gardiens | Fandom">
            <a:extLst>
              <a:ext uri="{FF2B5EF4-FFF2-40B4-BE49-F238E27FC236}">
                <a16:creationId xmlns:a16="http://schemas.microsoft.com/office/drawing/2014/main" id="{3F89EAD3-EDB7-D482-95EB-735C4C408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64" y="3258017"/>
            <a:ext cx="1638673" cy="16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206460FC-7B4E-3805-81E7-2A4650A576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10567" y="2160160"/>
            <a:ext cx="1329075" cy="12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AB9466-C225-B10C-FFD6-394CF315D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A3C"/>
          </a:solidFill>
          <a:ln>
            <a:solidFill>
              <a:srgbClr val="514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87BE229-3F31-CC74-10E3-ADBCE75B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44" t="1670" r="944"/>
          <a:stretch/>
        </p:blipFill>
        <p:spPr>
          <a:xfrm>
            <a:off x="267609" y="22612"/>
            <a:ext cx="11626301" cy="68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3D59C-6D00-4C51-B81F-1FF4CDD5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8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800" dirty="0">
                <a:solidFill>
                  <a:srgbClr val="01534C"/>
                </a:solidFill>
              </a:rPr>
              <a:t>Caractéristiques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4F5BA7-FA8B-C4C0-7C84-6A054A64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4092100"/>
            <a:ext cx="3749040" cy="2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407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628</Words>
  <Application>Microsoft Office PowerPoint</Application>
  <PresentationFormat>Grand écran</PresentationFormat>
  <Paragraphs>127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Segoe UI Semibold</vt:lpstr>
      <vt:lpstr>Segoe UI Semilight</vt:lpstr>
      <vt:lpstr>Thème Office</vt:lpstr>
      <vt:lpstr>Présentation PowerPoint</vt:lpstr>
      <vt:lpstr>Présentation PowerPoint</vt:lpstr>
      <vt:lpstr>L’univers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Caractéristiques</vt:lpstr>
      <vt:lpstr>Caractéristiques principales</vt:lpstr>
      <vt:lpstr>Combattre</vt:lpstr>
      <vt:lpstr>Présentation PowerPoint</vt:lpstr>
      <vt:lpstr>Se déplacer</vt:lpstr>
      <vt:lpstr>La portée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Bonneau</dc:creator>
  <cp:lastModifiedBy>Sam Bonneau</cp:lastModifiedBy>
  <cp:revision>237</cp:revision>
  <dcterms:created xsi:type="dcterms:W3CDTF">2022-04-30T11:24:14Z</dcterms:created>
  <dcterms:modified xsi:type="dcterms:W3CDTF">2022-06-20T13:20:12Z</dcterms:modified>
</cp:coreProperties>
</file>